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4" r:id="rId19"/>
    <p:sldId id="272" r:id="rId20"/>
    <p:sldId id="273" r:id="rId21"/>
    <p:sldId id="276" r:id="rId22"/>
    <p:sldId id="277" r:id="rId2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7"/>
    <p:restoredTop sz="94628"/>
  </p:normalViewPr>
  <p:slideViewPr>
    <p:cSldViewPr snapToGrid="0">
      <p:cViewPr varScale="1">
        <p:scale>
          <a:sx n="153" d="100"/>
          <a:sy n="153" d="100"/>
        </p:scale>
        <p:origin x="21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4B723-A516-CB40-8E0D-C3E3C282B48A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9D9469B-EBC0-FB4B-8D81-1CE69331C4A8}">
      <dgm:prSet custT="1"/>
      <dgm:spPr/>
      <dgm:t>
        <a:bodyPr/>
        <a:lstStyle/>
        <a:p>
          <a:r>
            <a:rPr lang="zh-CN" sz="1600" b="1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動機</a:t>
          </a:r>
          <a:endParaRPr lang="zh-TW" sz="1600" b="1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013D71A-3C07-4E41-8379-B1C25A59CDDD}" type="parTrans" cxnId="{33DF9EF5-013D-D245-8E4C-FCC858D39615}">
      <dgm:prSet/>
      <dgm:spPr/>
      <dgm:t>
        <a:bodyPr/>
        <a:lstStyle/>
        <a:p>
          <a:endParaRPr lang="zh-TW" altLang="en-US"/>
        </a:p>
      </dgm:t>
    </dgm:pt>
    <dgm:pt modelId="{13B30A51-1381-2043-AC2F-D47512F5A7B6}" type="sibTrans" cxnId="{33DF9EF5-013D-D245-8E4C-FCC858D39615}">
      <dgm:prSet/>
      <dgm:spPr/>
      <dgm:t>
        <a:bodyPr/>
        <a:lstStyle/>
        <a:p>
          <a:endParaRPr lang="zh-TW" altLang="en-US"/>
        </a:p>
      </dgm:t>
    </dgm:pt>
    <dgm:pt modelId="{E85CEFE7-12F7-ED41-9112-CF82E426223A}">
      <dgm:prSet/>
      <dgm:spPr/>
      <dgm:t>
        <a:bodyPr/>
        <a:lstStyle/>
        <a:p>
          <a:r>
            <a:rPr lang="zh-CN" b="0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距離</a:t>
          </a:r>
          <a:r>
            <a:rPr lang="en-US" altLang="zh-CN" b="0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2024</a:t>
          </a:r>
          <a:r>
            <a:rPr lang="zh-CN" altLang="en-US" b="0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年</a:t>
          </a:r>
          <a:r>
            <a:rPr lang="zh-CN" b="0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總統大選只剩七個月，各黨與總統大選候選人初選大致底定，各式各樣的議題正在發酵中，各黨藉此炒作希望能提高支持率，或者拉低對手的支持率，因此我們想要了解ptt的鄉民們對於這些買不買單。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2502724-B705-3D46-8AFD-B6A224441F3E}" type="parTrans" cxnId="{EDC5D7B0-16B8-ED48-AE81-98A08938784D}">
      <dgm:prSet/>
      <dgm:spPr/>
      <dgm:t>
        <a:bodyPr/>
        <a:lstStyle/>
        <a:p>
          <a:endParaRPr lang="zh-TW" altLang="en-US"/>
        </a:p>
      </dgm:t>
    </dgm:pt>
    <dgm:pt modelId="{4FA651AC-8432-C340-AC31-DD4D08C1C913}" type="sibTrans" cxnId="{EDC5D7B0-16B8-ED48-AE81-98A08938784D}">
      <dgm:prSet/>
      <dgm:spPr/>
      <dgm:t>
        <a:bodyPr/>
        <a:lstStyle/>
        <a:p>
          <a:endParaRPr lang="zh-TW" altLang="en-US"/>
        </a:p>
      </dgm:t>
    </dgm:pt>
    <dgm:pt modelId="{20BCF4FD-D436-C343-8292-A95126F71602}">
      <dgm:prSet custT="1"/>
      <dgm:spPr/>
      <dgm:t>
        <a:bodyPr/>
        <a:lstStyle/>
        <a:p>
          <a:r>
            <a:rPr lang="zh-CN" sz="1600" b="1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分析目的</a:t>
          </a:r>
          <a:endParaRPr lang="zh-TW" sz="1600" b="1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45C2C16-91F3-F541-BD9F-BF152DDDF2CE}" type="parTrans" cxnId="{B4EDBCAE-B1D2-054A-A1B5-442BE8C06CC4}">
      <dgm:prSet/>
      <dgm:spPr/>
      <dgm:t>
        <a:bodyPr/>
        <a:lstStyle/>
        <a:p>
          <a:endParaRPr lang="zh-TW" altLang="en-US"/>
        </a:p>
      </dgm:t>
    </dgm:pt>
    <dgm:pt modelId="{F1E1D633-ADD6-6F4E-894A-16FB7958B5D3}" type="sibTrans" cxnId="{B4EDBCAE-B1D2-054A-A1B5-442BE8C06CC4}">
      <dgm:prSet/>
      <dgm:spPr/>
      <dgm:t>
        <a:bodyPr/>
        <a:lstStyle/>
        <a:p>
          <a:endParaRPr lang="zh-TW" altLang="en-US"/>
        </a:p>
      </dgm:t>
    </dgm:pt>
    <dgm:pt modelId="{ADC13135-27B9-F04B-9015-FD9FAF62C677}">
      <dgm:prSet/>
      <dgm:spPr/>
      <dgm:t>
        <a:bodyPr/>
        <a:lstStyle/>
        <a:p>
          <a:r>
            <a:rPr lang="zh-CN" b="0" i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希望能延續期中報告的主題，探討社群媒體輿論與選情的相關性。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62D12B-BC3E-3E4F-ADFA-B2F0B7A966AF}" type="parTrans" cxnId="{733783C6-C0B1-BB4D-8D7F-78B24754846D}">
      <dgm:prSet/>
      <dgm:spPr/>
      <dgm:t>
        <a:bodyPr/>
        <a:lstStyle/>
        <a:p>
          <a:endParaRPr lang="zh-TW" altLang="en-US"/>
        </a:p>
      </dgm:t>
    </dgm:pt>
    <dgm:pt modelId="{620E5479-CA80-4F47-A3E1-139EC6694759}" type="sibTrans" cxnId="{733783C6-C0B1-BB4D-8D7F-78B24754846D}">
      <dgm:prSet/>
      <dgm:spPr/>
      <dgm:t>
        <a:bodyPr/>
        <a:lstStyle/>
        <a:p>
          <a:endParaRPr lang="zh-TW" altLang="en-US"/>
        </a:p>
      </dgm:t>
    </dgm:pt>
    <dgm:pt modelId="{0B4F11D9-93A4-2341-8E43-83289E6BF6A7}" type="pres">
      <dgm:prSet presAssocID="{4A94B723-A516-CB40-8E0D-C3E3C282B48A}" presName="linearFlow" presStyleCnt="0">
        <dgm:presLayoutVars>
          <dgm:dir/>
          <dgm:animLvl val="lvl"/>
          <dgm:resizeHandles val="exact"/>
        </dgm:presLayoutVars>
      </dgm:prSet>
      <dgm:spPr/>
    </dgm:pt>
    <dgm:pt modelId="{AFBF13E8-F8C3-1944-B3CB-5322115D7B9B}" type="pres">
      <dgm:prSet presAssocID="{B9D9469B-EBC0-FB4B-8D81-1CE69331C4A8}" presName="composite" presStyleCnt="0"/>
      <dgm:spPr/>
    </dgm:pt>
    <dgm:pt modelId="{468EF09A-328A-AA49-84FD-87F850F71C0E}" type="pres">
      <dgm:prSet presAssocID="{B9D9469B-EBC0-FB4B-8D81-1CE69331C4A8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6F6996D-2A2F-9649-B0F2-8E58D421D4E6}" type="pres">
      <dgm:prSet presAssocID="{B9D9469B-EBC0-FB4B-8D81-1CE69331C4A8}" presName="parSh" presStyleLbl="node1" presStyleIdx="0" presStyleCnt="2"/>
      <dgm:spPr/>
    </dgm:pt>
    <dgm:pt modelId="{BBE87CB5-59C5-8647-A15A-61163A7ADF04}" type="pres">
      <dgm:prSet presAssocID="{B9D9469B-EBC0-FB4B-8D81-1CE69331C4A8}" presName="desTx" presStyleLbl="fgAcc1" presStyleIdx="0" presStyleCnt="2">
        <dgm:presLayoutVars>
          <dgm:bulletEnabled val="1"/>
        </dgm:presLayoutVars>
      </dgm:prSet>
      <dgm:spPr/>
    </dgm:pt>
    <dgm:pt modelId="{DF4DF9B7-168B-A64A-90C8-64577F9189E1}" type="pres">
      <dgm:prSet presAssocID="{13B30A51-1381-2043-AC2F-D47512F5A7B6}" presName="sibTrans" presStyleLbl="sibTrans2D1" presStyleIdx="0" presStyleCnt="1"/>
      <dgm:spPr/>
    </dgm:pt>
    <dgm:pt modelId="{0C1EE39B-E6D0-5E47-B569-3184FF91B227}" type="pres">
      <dgm:prSet presAssocID="{13B30A51-1381-2043-AC2F-D47512F5A7B6}" presName="connTx" presStyleLbl="sibTrans2D1" presStyleIdx="0" presStyleCnt="1"/>
      <dgm:spPr/>
    </dgm:pt>
    <dgm:pt modelId="{F0E2A5D7-2B09-FA40-A3B4-E7D2E25196E9}" type="pres">
      <dgm:prSet presAssocID="{20BCF4FD-D436-C343-8292-A95126F71602}" presName="composite" presStyleCnt="0"/>
      <dgm:spPr/>
    </dgm:pt>
    <dgm:pt modelId="{7D2A1D8C-323F-C643-A62A-B333D99952EE}" type="pres">
      <dgm:prSet presAssocID="{20BCF4FD-D436-C343-8292-A95126F7160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29FC80B-4834-5D42-809F-400CA6D98E97}" type="pres">
      <dgm:prSet presAssocID="{20BCF4FD-D436-C343-8292-A95126F71602}" presName="parSh" presStyleLbl="node1" presStyleIdx="1" presStyleCnt="2"/>
      <dgm:spPr/>
    </dgm:pt>
    <dgm:pt modelId="{461B8FB4-381B-D24D-93CC-A3EF46D1D6F3}" type="pres">
      <dgm:prSet presAssocID="{20BCF4FD-D436-C343-8292-A95126F71602}" presName="desTx" presStyleLbl="fgAcc1" presStyleIdx="1" presStyleCnt="2">
        <dgm:presLayoutVars>
          <dgm:bulletEnabled val="1"/>
        </dgm:presLayoutVars>
      </dgm:prSet>
      <dgm:spPr/>
    </dgm:pt>
  </dgm:ptLst>
  <dgm:cxnLst>
    <dgm:cxn modelId="{58B6A03C-385D-724C-8762-C9203D7D84CC}" type="presOf" srcId="{13B30A51-1381-2043-AC2F-D47512F5A7B6}" destId="{DF4DF9B7-168B-A64A-90C8-64577F9189E1}" srcOrd="0" destOrd="0" presId="urn:microsoft.com/office/officeart/2005/8/layout/process3"/>
    <dgm:cxn modelId="{9A226C40-11E5-FD4D-A61C-3FE1F746D640}" type="presOf" srcId="{B9D9469B-EBC0-FB4B-8D81-1CE69331C4A8}" destId="{B6F6996D-2A2F-9649-B0F2-8E58D421D4E6}" srcOrd="1" destOrd="0" presId="urn:microsoft.com/office/officeart/2005/8/layout/process3"/>
    <dgm:cxn modelId="{2CF9E072-F35F-A541-92F6-054DFCB8CA76}" type="presOf" srcId="{20BCF4FD-D436-C343-8292-A95126F71602}" destId="{029FC80B-4834-5D42-809F-400CA6D98E97}" srcOrd="1" destOrd="0" presId="urn:microsoft.com/office/officeart/2005/8/layout/process3"/>
    <dgm:cxn modelId="{1633FD73-4342-E544-B368-A98588F2535B}" type="presOf" srcId="{B9D9469B-EBC0-FB4B-8D81-1CE69331C4A8}" destId="{468EF09A-328A-AA49-84FD-87F850F71C0E}" srcOrd="0" destOrd="0" presId="urn:microsoft.com/office/officeart/2005/8/layout/process3"/>
    <dgm:cxn modelId="{810A1195-6036-284A-9C19-2EFAA52D7335}" type="presOf" srcId="{ADC13135-27B9-F04B-9015-FD9FAF62C677}" destId="{461B8FB4-381B-D24D-93CC-A3EF46D1D6F3}" srcOrd="0" destOrd="0" presId="urn:microsoft.com/office/officeart/2005/8/layout/process3"/>
    <dgm:cxn modelId="{1B703996-4889-CE47-95DC-8B363F3B745B}" type="presOf" srcId="{E85CEFE7-12F7-ED41-9112-CF82E426223A}" destId="{BBE87CB5-59C5-8647-A15A-61163A7ADF04}" srcOrd="0" destOrd="0" presId="urn:microsoft.com/office/officeart/2005/8/layout/process3"/>
    <dgm:cxn modelId="{B4EDBCAE-B1D2-054A-A1B5-442BE8C06CC4}" srcId="{4A94B723-A516-CB40-8E0D-C3E3C282B48A}" destId="{20BCF4FD-D436-C343-8292-A95126F71602}" srcOrd="1" destOrd="0" parTransId="{645C2C16-91F3-F541-BD9F-BF152DDDF2CE}" sibTransId="{F1E1D633-ADD6-6F4E-894A-16FB7958B5D3}"/>
    <dgm:cxn modelId="{EDC5D7B0-16B8-ED48-AE81-98A08938784D}" srcId="{B9D9469B-EBC0-FB4B-8D81-1CE69331C4A8}" destId="{E85CEFE7-12F7-ED41-9112-CF82E426223A}" srcOrd="0" destOrd="0" parTransId="{32502724-B705-3D46-8AFD-B6A224441F3E}" sibTransId="{4FA651AC-8432-C340-AC31-DD4D08C1C913}"/>
    <dgm:cxn modelId="{83AA6DB3-25A5-DB46-B49E-613BA4405CDC}" type="presOf" srcId="{13B30A51-1381-2043-AC2F-D47512F5A7B6}" destId="{0C1EE39B-E6D0-5E47-B569-3184FF91B227}" srcOrd="1" destOrd="0" presId="urn:microsoft.com/office/officeart/2005/8/layout/process3"/>
    <dgm:cxn modelId="{733783C6-C0B1-BB4D-8D7F-78B24754846D}" srcId="{20BCF4FD-D436-C343-8292-A95126F71602}" destId="{ADC13135-27B9-F04B-9015-FD9FAF62C677}" srcOrd="0" destOrd="0" parTransId="{5562D12B-BC3E-3E4F-ADFA-B2F0B7A966AF}" sibTransId="{620E5479-CA80-4F47-A3E1-139EC6694759}"/>
    <dgm:cxn modelId="{892F62E2-A5F6-604B-B647-5A546ADCBC42}" type="presOf" srcId="{4A94B723-A516-CB40-8E0D-C3E3C282B48A}" destId="{0B4F11D9-93A4-2341-8E43-83289E6BF6A7}" srcOrd="0" destOrd="0" presId="urn:microsoft.com/office/officeart/2005/8/layout/process3"/>
    <dgm:cxn modelId="{D757D0E2-A449-FF45-9AD4-23D8D7AD90CE}" type="presOf" srcId="{20BCF4FD-D436-C343-8292-A95126F71602}" destId="{7D2A1D8C-323F-C643-A62A-B333D99952EE}" srcOrd="0" destOrd="0" presId="urn:microsoft.com/office/officeart/2005/8/layout/process3"/>
    <dgm:cxn modelId="{33DF9EF5-013D-D245-8E4C-FCC858D39615}" srcId="{4A94B723-A516-CB40-8E0D-C3E3C282B48A}" destId="{B9D9469B-EBC0-FB4B-8D81-1CE69331C4A8}" srcOrd="0" destOrd="0" parTransId="{1013D71A-3C07-4E41-8379-B1C25A59CDDD}" sibTransId="{13B30A51-1381-2043-AC2F-D47512F5A7B6}"/>
    <dgm:cxn modelId="{860B174D-8585-5347-BA54-8A86D252D2F6}" type="presParOf" srcId="{0B4F11D9-93A4-2341-8E43-83289E6BF6A7}" destId="{AFBF13E8-F8C3-1944-B3CB-5322115D7B9B}" srcOrd="0" destOrd="0" presId="urn:microsoft.com/office/officeart/2005/8/layout/process3"/>
    <dgm:cxn modelId="{E592586D-3B4A-9840-8899-624405A27435}" type="presParOf" srcId="{AFBF13E8-F8C3-1944-B3CB-5322115D7B9B}" destId="{468EF09A-328A-AA49-84FD-87F850F71C0E}" srcOrd="0" destOrd="0" presId="urn:microsoft.com/office/officeart/2005/8/layout/process3"/>
    <dgm:cxn modelId="{695FBCC5-CA44-0449-BF5E-0D3F0F1CE22B}" type="presParOf" srcId="{AFBF13E8-F8C3-1944-B3CB-5322115D7B9B}" destId="{B6F6996D-2A2F-9649-B0F2-8E58D421D4E6}" srcOrd="1" destOrd="0" presId="urn:microsoft.com/office/officeart/2005/8/layout/process3"/>
    <dgm:cxn modelId="{6CC81A32-1D94-AE4D-B518-B602CE9D2566}" type="presParOf" srcId="{AFBF13E8-F8C3-1944-B3CB-5322115D7B9B}" destId="{BBE87CB5-59C5-8647-A15A-61163A7ADF04}" srcOrd="2" destOrd="0" presId="urn:microsoft.com/office/officeart/2005/8/layout/process3"/>
    <dgm:cxn modelId="{953A8558-212E-0D40-BC6E-2B922525FC94}" type="presParOf" srcId="{0B4F11D9-93A4-2341-8E43-83289E6BF6A7}" destId="{DF4DF9B7-168B-A64A-90C8-64577F9189E1}" srcOrd="1" destOrd="0" presId="urn:microsoft.com/office/officeart/2005/8/layout/process3"/>
    <dgm:cxn modelId="{F8AE4194-E4CA-A946-A76D-095BD88FE543}" type="presParOf" srcId="{DF4DF9B7-168B-A64A-90C8-64577F9189E1}" destId="{0C1EE39B-E6D0-5E47-B569-3184FF91B227}" srcOrd="0" destOrd="0" presId="urn:microsoft.com/office/officeart/2005/8/layout/process3"/>
    <dgm:cxn modelId="{133EB631-B355-634A-B2FC-6809BD41AEBB}" type="presParOf" srcId="{0B4F11D9-93A4-2341-8E43-83289E6BF6A7}" destId="{F0E2A5D7-2B09-FA40-A3B4-E7D2E25196E9}" srcOrd="2" destOrd="0" presId="urn:microsoft.com/office/officeart/2005/8/layout/process3"/>
    <dgm:cxn modelId="{EB607705-284A-E54A-AA63-F61139813064}" type="presParOf" srcId="{F0E2A5D7-2B09-FA40-A3B4-E7D2E25196E9}" destId="{7D2A1D8C-323F-C643-A62A-B333D99952EE}" srcOrd="0" destOrd="0" presId="urn:microsoft.com/office/officeart/2005/8/layout/process3"/>
    <dgm:cxn modelId="{28159A69-021A-4E40-B89F-6F1B4D557CEE}" type="presParOf" srcId="{F0E2A5D7-2B09-FA40-A3B4-E7D2E25196E9}" destId="{029FC80B-4834-5D42-809F-400CA6D98E97}" srcOrd="1" destOrd="0" presId="urn:microsoft.com/office/officeart/2005/8/layout/process3"/>
    <dgm:cxn modelId="{1782E92D-1D3A-B242-BF17-20C314C91CD3}" type="presParOf" srcId="{F0E2A5D7-2B09-FA40-A3B4-E7D2E25196E9}" destId="{461B8FB4-381B-D24D-93CC-A3EF46D1D6F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996D-2A2F-9649-B0F2-8E58D421D4E6}">
      <dsp:nvSpPr>
        <dsp:cNvPr id="0" name=""/>
        <dsp:cNvSpPr/>
      </dsp:nvSpPr>
      <dsp:spPr>
        <a:xfrm>
          <a:off x="3107" y="73950"/>
          <a:ext cx="2667711" cy="755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動機</a:t>
          </a:r>
          <a:endParaRPr lang="zh-TW" sz="1600" b="1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107" y="73950"/>
        <a:ext cx="2667711" cy="503424"/>
      </dsp:txXfrm>
    </dsp:sp>
    <dsp:sp modelId="{BBE87CB5-59C5-8647-A15A-61163A7ADF04}">
      <dsp:nvSpPr>
        <dsp:cNvPr id="0" name=""/>
        <dsp:cNvSpPr/>
      </dsp:nvSpPr>
      <dsp:spPr>
        <a:xfrm>
          <a:off x="549506" y="577374"/>
          <a:ext cx="2667711" cy="198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b="0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距離</a:t>
          </a:r>
          <a:r>
            <a:rPr lang="en-US" altLang="zh-CN" sz="1200" b="0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2024</a:t>
          </a:r>
          <a:r>
            <a:rPr lang="zh-CN" altLang="en-US" sz="1200" b="0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年</a:t>
          </a:r>
          <a:r>
            <a:rPr lang="zh-CN" sz="1200" b="0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總統大選只剩七個月，各黨與總統大選候選人初選大致底定，各式各樣的議題正在發酵中，各黨藉此炒作希望能提高支持率，或者拉低對手的支持率，因此我們想要了解ptt的鄉民們對於這些買不買單。</a:t>
          </a:r>
          <a:endParaRPr lang="zh-TW" sz="12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607709" y="635577"/>
        <a:ext cx="2551305" cy="1870794"/>
      </dsp:txXfrm>
    </dsp:sp>
    <dsp:sp modelId="{DF4DF9B7-168B-A64A-90C8-64577F9189E1}">
      <dsp:nvSpPr>
        <dsp:cNvPr id="0" name=""/>
        <dsp:cNvSpPr/>
      </dsp:nvSpPr>
      <dsp:spPr>
        <a:xfrm>
          <a:off x="3075235" y="-6429"/>
          <a:ext cx="857360" cy="664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3075235" y="126408"/>
        <a:ext cx="658105" cy="398509"/>
      </dsp:txXfrm>
    </dsp:sp>
    <dsp:sp modelId="{029FC80B-4834-5D42-809F-400CA6D98E97}">
      <dsp:nvSpPr>
        <dsp:cNvPr id="0" name=""/>
        <dsp:cNvSpPr/>
      </dsp:nvSpPr>
      <dsp:spPr>
        <a:xfrm>
          <a:off x="4288481" y="73950"/>
          <a:ext cx="2667711" cy="7551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1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分析目的</a:t>
          </a:r>
          <a:endParaRPr lang="zh-TW" sz="1600" b="1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4288481" y="73950"/>
        <a:ext cx="2667711" cy="503424"/>
      </dsp:txXfrm>
    </dsp:sp>
    <dsp:sp modelId="{461B8FB4-381B-D24D-93CC-A3EF46D1D6F3}">
      <dsp:nvSpPr>
        <dsp:cNvPr id="0" name=""/>
        <dsp:cNvSpPr/>
      </dsp:nvSpPr>
      <dsp:spPr>
        <a:xfrm>
          <a:off x="4834880" y="577374"/>
          <a:ext cx="2667711" cy="198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b="0" i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希望能延續期中報告的主題，探討社群媒體輿論與選情的相關性。</a:t>
          </a:r>
          <a:endParaRPr lang="zh-TW" sz="12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4893083" y="635577"/>
        <a:ext cx="2551305" cy="1870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5:5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26 24575,'9'-6'0,"3"-2"0,4 3 0,-1 0 0,3 3 0,0 2 0,2 0 0,4 0 0,-2 0 0,0 0 0,-2 2 0,0 3 0,-3 3 0,-1 0 0,-2-1 0,-5-1 0,-2-1 0,-4 1 0,0-2 0,-1-1 0,0 0 0,-1 2 0,-1 2 0,-1 6 0,-4 8 0,-8 4 0,-6 4 0,-3-3 0,2-4 0,5-5 0,4-5 0,2-3 0,2-2 0,-2 1 0,-2 2 0,-2 2 0,-4 2 0,1 2 0,-2 1 0,3-1 0,4-2 0,2-5 0,5-2 0,0-2 0,-1 0 0,-1 4 0,-3 2 0,0 1 0,0 0 0,1-2 0,4-2 0,1-5 0,4-3 0,2-2 0,3-2 0,3-1 0,2-2 0,1 1 0,1 0 0,-1 2 0,1 1 0,-1 2 0,1 1 0,-1 0 0,2 0 0,2 0 0,2 0 0,2 0 0,0 0 0,-1 0 0,-3 1 0,-2 1 0,-2 0 0,-2-1 0,-3 0 0,-1 0 0,-2 1 0,0 0 0,-1 0 0,-1 0 0,1-1 0,0 0 0,2-1 0,-1 0 0,1 0 0,0 0 0,-1 0 0,-2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1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24575,'0'9'0,"0"4"0,0 2 0,0 0 0,0 3 0,0-2 0,0-2 0,0 0 0,0-3 0,0-3 0,0-3 0,0 0 0,0-1 0,0 0 0,0 2 0,1-2 0,2-2 0,3-4 0,0-1 0,0 0 0,2 2 0,-1 0 0,3 1 0,0 0 0,1 0 0,1 0 0,1 0 0,-1 0 0,1 1 0,0 2 0,-1 2 0,1 1 0,-2 0 0,-3 0 0,-2 0 0,-3 1 0,-2 1 0,0 1 0,-1 2 0,0 1 0,0 1 0,0-1 0,0 3 0,-2-1 0,-1 2 0,-2 1 0,-1-4 0,3-2 0,0-5 0,0-2 0,0-1 0,-4 2 0,-4 1 0,-5 3 0,0 0 0,1-1 0,3-2 0,2-4 0,2 0 0,0-2 0,-1 0 0,-1 0 0,0 0 0,2 0 0,1 0 0,0 0 0,2 0 0,0 0 0,3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2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24575,'13'0'0,"0"0"0,-1 0 0,-4 0 0,-3 0 0,-2 0 0,1 0 0,1-1 0,2-1 0,1 1 0,1 0 0,0 0 0,0 1 0,0 0 0,0 0 0,0 0 0,-1 0 0,-1 0 0,-1 0 0,-1 0 0,-1 0 0,-1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2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34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24575,'-3'7'0,"-5"3"0,-3 5 0,0 0 0,-1 1 0,3-4 0,3-1 0,1 1 0,3-2 0,-1 0 0,2-1 0,-2 1 0,0 1 0,0 2 0,0 0 0,1-1 0,1 2 0,1 0 0,0 0 0,0 2 0,0-1 0,0 1 0,1 2 0,3 0 0,4 2 0,4 1 0,1-3 0,0 0 0,0-2 0,-1-1 0,1-1 0,-1-4 0,0-1 0,-1-3 0,-1-3 0,-1-2 0,2-1 0,0 0 0,1 0 0,0 0 0,-1 0 0,-2-2 0,0-1 0,-2-2 0,0-2 0,-1 1 0,-1-2 0,-1 0 0,0-1 0,1-1 0,-2 0 0,0 0 0,0-1 0,-1 0 0,-1-4 0,-1-1 0,0-1 0,0-1 0,0 2 0,0 1 0,-1 2 0,-2 4 0,-4 2 0,-4 1 0,-3 1 0,-2 1 0,-2 1 0,-1 2 0,1 1 0,2 0 0,1 0 0,3 0 0,0 0 0,2 0 0,-1 0 0,0 0 0,-2 0 0,1 3 0,-1 1 0,2 1 0,1 2 0,2-2 0,1-1 0,2-2 0,2-2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3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5:54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5:44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24575,'5'-8'0,"0"-1"0,3 1 0,-1 0 0,1-2 0,-1 2 0,-1 3 0,-1 2 0,2 1 0,0-1 0,2-4 0,2-2 0,-1-2 0,0 1 0,-4 6 0,-3 4 0,-2 5 0,-1 2 0,0 4 0,0 3 0,0 1 0,0 1 0,0 0 0,0-1 0,0-1 0,0 0 0,0-1 0,0 1 0,0 1 0,0-1 0,-1 0 0,-1-1 0,0-1 0,1 1 0,1-2 0,-1 0 0,-1 0 0,0 0 0,1 1 0,1 1 0,0-1 0,0 1 0,0-2 0,0-1 0,0-1 0,0-4 0,0-2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5:45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24575,'21'-2'0,"2"-1"0,1 0 0,-4-2 0,-4 0 0,-5 2 0,-1 0 0,-3 1 0,-1 2 0,0 0 0,1 0 0,3 0 0,1 0 0,0 0 0,-2 0 0,-2 0 0,-1 0 0,-3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5:5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0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24575,'7'-3'0,"3"-2"0,2-1 0,1 0 0,4 0 0,2 0 0,4 1 0,0 2 0,1 3 0,0 0 0,-1 0 0,-4 1 0,-3 3 0,-3 3 0,-3 2 0,-3 2 0,-2 1 0,-2 2 0,-2 2 0,-1 1 0,0-1 0,-2 3 0,-7 1 0,-8 2 0,-7 2 0,-3-1 0,3-3 0,1-2 0,6-5 0,3-4 0,4-4 0,3-3 0,1-2 0,2-1 0,2-1 0,8-2 0,2-2 0,3-1 0,1-1 0,-1 0 0,2 1 0,-1 1 0,1 3 0,1 0 0,3 0 0,2 1 0,1 1 0,-1 1 0,0 0 0,-2 0 0,-1 0 0,-1 1 0,-2 2 0,-2 3 0,0 3 0,-1 2 0,-2 0 0,-2-1 0,-3-1 0,-2-1 0,-1 1 0,0 3 0,0 3 0,0 4 0,-1 2 0,-3-1 0,-2 0 0,-4-3 0,-1 0 0,0 1 0,-4-1 0,1-1 0,-1-2 0,3-1 0,2-1 0,2-2 0,0-2 0,-3-4 0,-2-1 0,-5 0 0,-1-2 0,-2 0 0,0-1 0,3 0 0,1 0 0,4 0 0,3 0 0,2 0 0,2 0 0,2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0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0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0 24575,'-19'15'0,"-2"4"0,-4 6 0,3-1 0,-1-1 0,0-1 0,1 0 0,-4 4 0,1-3 0,0 0 0,2-1 0,4-4 0,4-2 0,5-4 0,4-4 0,2-2 0,3-3 0,1 0 0,0 1 0,0-1 0,1 0 0,7-2 0,11-5 0,4-2 0,10-5 0,6-6 0,5-1 0,8 0 0,-2 4 0,-9 5 0,-10 4 0,-8 2 0,-8 3 0,-2 0 0,-2 0 0,-1 0 0,-3 0 0,-2 0 0,-1 0 0,-1 0 0,1 0 0,1 0 0,0 0 0,-2 1 0,-1 0 0,0 1 0,2 1 0,1-1 0,-1-1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2:56:1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24575,'0'12'0,"0"-1"0,0-1 0,0 0 0,0 2 0,0 2 0,0 1 0,0 3 0,0 0 0,0-1 0,0 1 0,0 0 0,0-1 0,0 2 0,0 0 0,0-2 0,0-1 0,0-1 0,0-1 0,0-1 0,0-1 0,0 1 0,0-3 0,0-1 0,0-1 0,0 0 0,0 0 0,1 2 0,1 1 0,1 0 0,2 1 0,-1 2 0,1 1 0,-1-1 0,0 1 0,-3-3 0,0-2 0,0-3 0,0-3 0,1-1 0,-1 0 0,0 4 0,-1 2 0,0 2 0,0 0 0,0-3 0,1-1 0,0-4 0,1-1 0,-1-1 0,0 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925bfe065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925bfe065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925bfe065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925bfe065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13ca2772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13ca2772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3ca2772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3ca27726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13ca2772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13ca2772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3ca2772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3ca2772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112a6167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112a6167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112a6167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112a6167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112a616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112a616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13ca2772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13ca2772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925bfe06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925bfe06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112a616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112a616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925bfe065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925bfe065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925bfe065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925bfe065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72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925bfe065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925bfe065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3ca277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3ca2772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3ca2772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3ca2772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3ca2772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3ca2772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3ca2772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3ca2772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3ca2772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3ca2772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2.png"/><Relationship Id="rId7" Type="http://schemas.openxmlformats.org/officeDocument/2006/relationships/image" Target="../media/image6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customXml" Target="../ink/ink12.xml"/><Relationship Id="rId2" Type="http://schemas.openxmlformats.org/officeDocument/2006/relationships/audio" Target="../media/media8.m4a"/><Relationship Id="rId16" Type="http://schemas.openxmlformats.org/officeDocument/2006/relationships/image" Target="../media/image10.png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1" Type="http://schemas.microsoft.com/office/2007/relationships/media" Target="../media/media8.m4a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customXml" Target="../ink/ink6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Relationship Id="rId14" Type="http://schemas.openxmlformats.org/officeDocument/2006/relationships/customXml" Target="../ink/ink5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11032" y="1036550"/>
            <a:ext cx="5138667" cy="159085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800" b="1" dirty="0">
                <a:solidFill>
                  <a:srgbClr val="262626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社群媒體分析</a:t>
            </a:r>
            <a:br>
              <a:rPr lang="zh-CN" sz="4400" b="1" dirty="0">
                <a:solidFill>
                  <a:srgbClr val="262626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CN" sz="3600" dirty="0">
                <a:solidFill>
                  <a:srgbClr val="262626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PROJECT 2</a:t>
            </a:r>
            <a:endParaRPr sz="3600" dirty="0">
              <a:solidFill>
                <a:srgbClr val="262626"/>
              </a:solidFill>
              <a:highlight>
                <a:schemeClr val="dk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5980300" y="3256049"/>
            <a:ext cx="2608500" cy="1510683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指導老師</a:t>
            </a:r>
            <a:r>
              <a:rPr lang="zh-CN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：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黃三益教授</a:t>
            </a:r>
            <a:endParaRPr lang="en-US" altLang="zh-CN"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第17組 </a:t>
            </a: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組長</a:t>
            </a:r>
            <a:r>
              <a:rPr lang="zh-CN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：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N104020011</a:t>
            </a:r>
            <a:r>
              <a:rPr lang="zh-TW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陳冠宏</a:t>
            </a: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組員</a:t>
            </a:r>
            <a:r>
              <a:rPr lang="zh-CN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：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N104020022</a:t>
            </a:r>
            <a:r>
              <a:rPr lang="zh-TW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凌嫈琪</a:t>
            </a: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       N104020025</a:t>
            </a:r>
            <a:r>
              <a:rPr lang="zh-TW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陳姿樺</a:t>
            </a: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       N104020028</a:t>
            </a:r>
            <a:r>
              <a:rPr lang="zh-TW" altLang="en-US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 </a:t>
            </a:r>
            <a:r>
              <a:rPr lang="zh-CN" sz="16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entury Gothic"/>
                <a:sym typeface="Century Gothic"/>
              </a:rPr>
              <a:t>姜孟嫻</a:t>
            </a:r>
            <a:endParaRPr sz="16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entury Gothic"/>
              <a:sym typeface="Century Gothic"/>
            </a:endParaRPr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C2421662-F1EA-DDB7-1487-FC53CDCD0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2"/>
    </mc:Choice>
    <mc:Fallback>
      <p:transition spd="slow" advTm="10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75" y="1580316"/>
            <a:ext cx="6036475" cy="3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r>
              <a:rPr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新聞角度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6400801" y="1800200"/>
            <a:ext cx="2336799" cy="2691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7938">
              <a:spcAft>
                <a:spcPts val="1200"/>
              </a:spcAft>
              <a:buNone/>
            </a:pPr>
            <a:r>
              <a: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en-US" alt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PTT</a:t>
            </a:r>
            <a:r>
              <a: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" alt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LDA</a:t>
            </a:r>
            <a:r>
              <a: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分群的裡似乎沒有一個很好的呈現，因此我們另外運用了新聞，及其他區間來呈現。</a:t>
            </a:r>
            <a:endParaRPr lang="en-US" altLang="zh-CN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7938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我們以新聞爬蟲的方式去做LDA主題的分類，看以新聞內容做的主題分類是否會與接下來的總統大選有相關性。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24B768FD-0D7E-D550-A5DB-93353EA57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32"/>
    </mc:Choice>
    <mc:Fallback>
      <p:transition spd="slow" advTm="36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225200" y="251675"/>
            <a:ext cx="5678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6864000" y="908091"/>
            <a:ext cx="20550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主題分類1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比較偏向於</a:t>
            </a:r>
            <a:r>
              <a:rPr lang="zh-CN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總統參選人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的相關議題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有侯友宜、賴清德、參選、民調、總統、初選、提名、郭台銘、柯文哲等關鍵字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雖然國民黨在5月17日下午召開中常會，正式徵召侯友宜為總統參選人，但關鍵字裡的郭台銘也是整個大局的變數之一，很難敲定侯友宜就是最後決定的參選人。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00" y="907249"/>
            <a:ext cx="6482601" cy="39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291900" y="406850"/>
            <a:ext cx="5721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 dirty="0"/>
              <a:t>LDA</a:t>
            </a:r>
            <a:endParaRPr sz="1800" dirty="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45618AA6-6956-5C50-9D2E-80AD06B72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66"/>
    </mc:Choice>
    <mc:Fallback>
      <p:transition spd="slow" advTm="4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225200" y="251675"/>
            <a:ext cx="5678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863800" y="919750"/>
            <a:ext cx="1966933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主題分類2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比較偏向於</a:t>
            </a:r>
            <a:r>
              <a:rPr lang="zh-CN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台海關係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的議題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可以看到關鍵字有台灣、美國、中國、國際、兩岸、和平等等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訴說著台美關係逐漸成形，而中國欲從中介入、干涉。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00" y="830926"/>
            <a:ext cx="6559099" cy="40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6291900" y="406850"/>
            <a:ext cx="5721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71C2B590-DCBE-98CC-A62F-9CCC3AFA8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5"/>
    </mc:Choice>
    <mc:Fallback>
      <p:transition spd="slow" advTm="31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225200" y="251675"/>
            <a:ext cx="5678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6863800" y="875150"/>
            <a:ext cx="20550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主題分類3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比較偏向於</a:t>
            </a:r>
            <a:r>
              <a:rPr lang="zh-CN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台灣內部政策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的相關議題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有政府、政策、產業、推動、計畫、能源等關鍵字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也不免俗的會聯想到因為要總統大選了，所以很多政策會在這時候被熱烈的討論，像是核四的議題或者是產業園區的推動計畫等等。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00" y="875150"/>
            <a:ext cx="6507402" cy="40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6291900" y="406850"/>
            <a:ext cx="5721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BB171DCE-DE92-0C30-16B2-5FC127DD5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2"/>
    </mc:Choice>
    <mc:Fallback>
      <p:transition spd="slow" advTm="2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225200" y="251675"/>
            <a:ext cx="5678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6851400" y="957634"/>
            <a:ext cx="20550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主題分類4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比較偏向於</a:t>
            </a:r>
            <a:r>
              <a:rPr lang="zh-CN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司法、警政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方面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有詐騙、事件、調查、警察、犯罪、集團等關鍵字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也呼應了最近曾出不窮的線上博弈、運彩分析的詐騙事件。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00" y="850983"/>
            <a:ext cx="6507402" cy="4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6291900" y="406850"/>
            <a:ext cx="5721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9873B54C-47D2-F7ED-0DBD-6C490E275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2"/>
    </mc:Choice>
    <mc:Fallback>
      <p:transition spd="slow" advTm="2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r>
              <a:rPr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候選人角度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6062132" y="2175932"/>
            <a:ext cx="2523068" cy="183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7938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從前面字詞網路圖可以看出很多總統大選有很多議題牽涉其中，這邊我們想針對每個候選人看，選民會連結哪些議題到這些候選人身上。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33" y="1564250"/>
            <a:ext cx="5537200" cy="3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訊 3">
            <a:extLst>
              <a:ext uri="{FF2B5EF4-FFF2-40B4-BE49-F238E27FC236}">
                <a16:creationId xmlns:a16="http://schemas.microsoft.com/office/drawing/2014/main" id="{8966B723-30D7-2EE9-8632-E2EF1FE47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20"/>
    </mc:Choice>
    <mc:Fallback>
      <p:transition spd="slow" advTm="3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48" y="1532465"/>
            <a:ext cx="7359649" cy="3408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1"/>
          </p:nvPr>
        </p:nvSpPr>
        <p:spPr>
          <a:xfrm>
            <a:off x="6179608" y="2329392"/>
            <a:ext cx="2592917" cy="24480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利用</a:t>
            </a:r>
            <a:r>
              <a:rPr lang="en" altLang="zh-CN" sz="1400" dirty="0">
                <a:solidFill>
                  <a:srgbClr val="000000"/>
                </a:solidFill>
              </a:rPr>
              <a:t>Guided LDA</a:t>
            </a:r>
            <a:r>
              <a:rPr lang="zh-CN" altLang="en-US" sz="1400" dirty="0">
                <a:solidFill>
                  <a:srgbClr val="000000"/>
                </a:solidFill>
              </a:rPr>
              <a:t>來檢視鄉民們對四位候選人分別關心的重點為何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</a:rPr>
              <a:t>透過種子字的設置，將四位可能的候選人，設定成不同類別：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CN" sz="1400" dirty="0">
                <a:solidFill>
                  <a:srgbClr val="000000"/>
                </a:solidFill>
              </a:rPr>
              <a:t>賴清德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CN" sz="1400" dirty="0">
                <a:solidFill>
                  <a:srgbClr val="000000"/>
                </a:solidFill>
              </a:rPr>
              <a:t>侯友宜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CN" sz="1400" dirty="0">
                <a:solidFill>
                  <a:srgbClr val="000000"/>
                </a:solidFill>
              </a:rPr>
              <a:t>郭台銘</a:t>
            </a:r>
            <a:endParaRPr sz="140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CN" sz="1400" dirty="0">
                <a:solidFill>
                  <a:srgbClr val="000000"/>
                </a:solidFill>
              </a:rPr>
              <a:t>柯文哲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16E5C436-0E23-98AE-4361-442555FB4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3"/>
    </mc:Choice>
    <mc:Fallback>
      <p:transition spd="slow" advTm="2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272725" y="263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6330700" y="404275"/>
            <a:ext cx="12537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Guided LDA</a:t>
            </a:r>
            <a:endParaRPr sz="1800"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34" y="844099"/>
            <a:ext cx="7272776" cy="40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6646176" y="1666173"/>
            <a:ext cx="2170800" cy="29854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賴清德因為是民進黨陣營，會出現民進黨、塔綠班等相關字眼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關於之前討論度很高的學歷問題，也都被提出討論。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柯文哲相關關鍵字也會出現在賴清德主題，推測原因為柯文哲被視為賴清德較具威脅的對手有關，且民調也緊追賴之後。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1544200" y="176992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柯文哲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1035375" y="30891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賴清德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2892125" y="18253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郭台銘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340100" y="425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侯友宜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9DB5236C-5923-44D4-F04A-0EEC9F9B3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62"/>
    </mc:Choice>
    <mc:Fallback>
      <p:transition spd="slow" advTm="4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272725" y="263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74" y="768951"/>
            <a:ext cx="7147351" cy="41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6784760" y="1688050"/>
            <a:ext cx="1953466" cy="1046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侯友宜則是較多兩岸相關的文章，例如中國、大陸、戰爭、統一、和平等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544200" y="176992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柯文哲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1035375" y="30891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賴清德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2892125" y="18253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郭台銘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340100" y="425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侯友宜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1"/>
          </p:nvPr>
        </p:nvSpPr>
        <p:spPr>
          <a:xfrm>
            <a:off x="6097925" y="400800"/>
            <a:ext cx="12537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Guided 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88D979B7-EA13-01B3-5B86-78D1552E2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8"/>
    </mc:Choice>
    <mc:Fallback>
      <p:transition spd="slow" advTm="15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225200" y="251675"/>
            <a:ext cx="5678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5">
            <a:alphaModFix/>
          </a:blip>
          <a:srcRect r="15909" b="3735"/>
          <a:stretch/>
        </p:blipFill>
        <p:spPr>
          <a:xfrm>
            <a:off x="219208" y="775793"/>
            <a:ext cx="7238876" cy="41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6839550" y="1900625"/>
            <a:ext cx="205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2892125" y="18253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郭台銘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2340100" y="425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侯友宜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1035375" y="30891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賴清德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1544200" y="176992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柯文哲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6706597" y="1795976"/>
            <a:ext cx="2055000" cy="1046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從郭台銘這個主題相關關鍵字可看出，民眾對於郭台銘主張興建核電廠的政策最有討論度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6235500" y="406850"/>
            <a:ext cx="12537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Guided 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C976F668-FAE4-8FC1-BCB6-5A739A8EA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4"/>
    </mc:Choice>
    <mc:Fallback>
      <p:transition spd="slow" advTm="1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目錄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動機和分析目的 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資料集的描述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資料的分析過程 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音訊 4">
            <a:extLst>
              <a:ext uri="{FF2B5EF4-FFF2-40B4-BE49-F238E27FC236}">
                <a16:creationId xmlns:a16="http://schemas.microsoft.com/office/drawing/2014/main" id="{1AAC9E75-3D2C-71A3-93F3-61B1CD5F2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8"/>
    </mc:Choice>
    <mc:Fallback>
      <p:transition spd="slow" advTm="10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272725" y="263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5">
            <a:alphaModFix/>
          </a:blip>
          <a:srcRect r="13591" b="9346"/>
          <a:stretch/>
        </p:blipFill>
        <p:spPr>
          <a:xfrm>
            <a:off x="259092" y="871249"/>
            <a:ext cx="7306701" cy="40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6750925" y="1670257"/>
            <a:ext cx="2055000" cy="27699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柯文哲這個類別，可以看出年輕人關心的薪資、畢業、工作、房價這類主題很多，推測年輕人對柯文哲關注度頗高，</a:t>
            </a: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而柯文哲這個字也會出現在賴清德類別中（</a:t>
            </a:r>
            <a:r>
              <a:rPr lang="zh-CN" altLang="zh-TW" dirty="0">
                <a:latin typeface="Calibri"/>
                <a:ea typeface="Calibri"/>
                <a:cs typeface="Calibri"/>
                <a:sym typeface="Calibri"/>
              </a:rPr>
              <a:t>侯友宜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郭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台銘</a:t>
            </a: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則只出現在自己的類別），推測跟柯文哲站藍綠中間立場有關係</a:t>
            </a:r>
            <a:r>
              <a:rPr lang="zh-CN" altLang="en-US" dirty="0">
                <a:latin typeface="Calibri"/>
                <a:ea typeface="Calibri"/>
                <a:cs typeface="Calibri"/>
                <a:sym typeface="Calibri"/>
              </a:rPr>
              <a:t>。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1544200" y="176992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柯文哲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1035375" y="30891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賴清德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2892125" y="1825350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郭台銘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2340100" y="425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侯友宜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297425" y="453375"/>
            <a:ext cx="12537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/>
              <a:t>Guided LDA</a:t>
            </a:r>
            <a:endParaRPr sz="180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B25446DD-E61F-BDA4-E1B4-B5AA45FC8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00"/>
    </mc:Choice>
    <mc:Fallback>
      <p:transition spd="slow" advTm="4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 dirty="0"/>
              <a:t>從目前分析得結果來看，社會出現的重大案件，均會與候選人</a:t>
            </a:r>
            <a:r>
              <a:rPr lang="zh-CN" altLang="en-US" dirty="0"/>
              <a:t>或</a:t>
            </a:r>
            <a:r>
              <a:rPr lang="zh-CN" dirty="0"/>
              <a:t>者政治扯上關係，並因此延燒趁機蹭熱度。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 dirty="0"/>
              <a:t>社會網路圖，由於回復信息量很大，因此關聯區間的選擇只能相當小，對於彼此的關聯性沒有辦法很好的解讀，只能看出較常回復的幾個鄉民</a:t>
            </a:r>
            <a:r>
              <a:rPr lang="zh-CN" i="1" dirty="0"/>
              <a:t>。</a:t>
            </a:r>
            <a:endParaRPr i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 dirty="0"/>
              <a:t>總統大選預熱期間也帶動了民眾對政治及社會事件的關注度，除了重大的社會案件外，中美關係、台海兩岸關係、政黨間的競爭，及各候選人的人格特質都是大家會提出來討論的熱門話題。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 dirty="0"/>
              <a:t>針對不同的候選人，民眾關注的焦點也不同，除了本身的政見外，過往的施政績效及行動發言等也都是民眾重點關注的項目。</a:t>
            </a:r>
            <a:endParaRPr dirty="0"/>
          </a:p>
        </p:txBody>
      </p:sp>
      <p:pic>
        <p:nvPicPr>
          <p:cNvPr id="4" name="音訊 3">
            <a:extLst>
              <a:ext uri="{FF2B5EF4-FFF2-40B4-BE49-F238E27FC236}">
                <a16:creationId xmlns:a16="http://schemas.microsoft.com/office/drawing/2014/main" id="{F440D486-7D4C-D20C-7E1B-80170B730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33"/>
    </mc:Choice>
    <mc:Fallback>
      <p:transition spd="slow" advTm="6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F573E-3DEB-7AA7-64E2-55033FEE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Thanks!!</a:t>
            </a:r>
            <a:endParaRPr kumimoji="1" lang="zh-TW" altLang="en-US" dirty="0"/>
          </a:p>
        </p:txBody>
      </p:sp>
      <p:pic>
        <p:nvPicPr>
          <p:cNvPr id="5" name="音訊 4">
            <a:extLst>
              <a:ext uri="{FF2B5EF4-FFF2-40B4-BE49-F238E27FC236}">
                <a16:creationId xmlns:a16="http://schemas.microsoft.com/office/drawing/2014/main" id="{4E12F5B6-B814-21A7-A25F-8800670D3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9"/>
    </mc:Choice>
    <mc:Fallback>
      <p:transition spd="slow" advTm="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動機與分析目的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E88352C-DB08-715E-4BF7-AC0D064F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0E824E4B-F667-9327-BAFC-A9BC6FCAB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835427"/>
              </p:ext>
            </p:extLst>
          </p:nvPr>
        </p:nvGraphicFramePr>
        <p:xfrm>
          <a:off x="819150" y="1990724"/>
          <a:ext cx="7505700" cy="263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音訊 5">
            <a:extLst>
              <a:ext uri="{FF2B5EF4-FFF2-40B4-BE49-F238E27FC236}">
                <a16:creationId xmlns:a16="http://schemas.microsoft.com/office/drawing/2014/main" id="{3574DB0D-F3AC-5E10-2560-7635CB72F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36"/>
    </mc:Choice>
    <mc:Fallback>
      <p:transition spd="slow" advTm="39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資料集的描述 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327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本次希望分析的內容是總統大選，</a:t>
            </a:r>
            <a:endParaRPr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DC10F4-0835-5042-7D37-8850F37920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5" y="1990725"/>
            <a:ext cx="3686100" cy="1887008"/>
          </a:xfrm>
        </p:spPr>
        <p:txBody>
          <a:bodyPr/>
          <a:lstStyle/>
          <a:p>
            <a:pPr marL="146050" indent="0">
              <a:buNone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PTT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爬蟲的政黑板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6050" indent="0">
              <a:buNone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資料區間：從六月初到現在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6050" indent="0">
              <a:buNone/>
            </a:pP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6050" indent="0">
              <a:buNone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運用這些資料與留言萃取繪製社會網路圖、情緒分析、</a:t>
            </a:r>
            <a:r>
              <a:rPr lang="en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LDA</a:t>
            </a:r>
            <a:r>
              <a:rPr lang="zh-CN" altLang="e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字詞網路圖、關聯式文字雲。</a:t>
            </a:r>
            <a:endParaRPr lang="zh-TW" altLang="en-US" dirty="0"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5">
            <a:alphaModFix/>
          </a:blip>
          <a:srcRect r="35471"/>
          <a:stretch/>
        </p:blipFill>
        <p:spPr>
          <a:xfrm>
            <a:off x="652991" y="1990725"/>
            <a:ext cx="3857625" cy="23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訊 4">
            <a:extLst>
              <a:ext uri="{FF2B5EF4-FFF2-40B4-BE49-F238E27FC236}">
                <a16:creationId xmlns:a16="http://schemas.microsoft.com/office/drawing/2014/main" id="{E1DC5379-6C33-849B-5EE6-B1D96663D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2"/>
    </mc:Choice>
    <mc:Fallback>
      <p:transition spd="slow" advTm="2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資料的分析過程-PTT政黑板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97DD8E-3335-F9A9-AC4A-3E9F44DB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82" y="1658617"/>
            <a:ext cx="5526785" cy="32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訊 4">
            <a:extLst>
              <a:ext uri="{FF2B5EF4-FFF2-40B4-BE49-F238E27FC236}">
                <a16:creationId xmlns:a16="http://schemas.microsoft.com/office/drawing/2014/main" id="{2E79E906-52D4-3F34-6EC5-166587963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2"/>
    </mc:Choice>
    <mc:Fallback>
      <p:transition spd="slow" advTm="8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視覺化的分析結果與解釋-情緒分析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6536267" y="1626659"/>
            <a:ext cx="2286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正面字詞：主要以支持大幅領先其他字詞，還有人民在意的自由、安全、保護等相關字。</a:t>
            </a:r>
            <a:endParaRPr lang="en-US" altLang="zh-CN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負面字詞</a:t>
            </a:r>
            <a:r>
              <a:rPr lang="zh-CN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因為性騷擾案的討論度很高，因此第一名為性騷擾，其他還有像是詐騙、嘲諷的用語笑死(自定義負面詞彙)等。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由於是政黑板，所以負面情緒字詞多於正面情緒字詞。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5">
            <a:alphaModFix/>
          </a:blip>
          <a:srcRect t="1526"/>
          <a:stretch/>
        </p:blipFill>
        <p:spPr>
          <a:xfrm>
            <a:off x="237067" y="1745599"/>
            <a:ext cx="6163733" cy="316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訊 3">
            <a:extLst>
              <a:ext uri="{FF2B5EF4-FFF2-40B4-BE49-F238E27FC236}">
                <a16:creationId xmlns:a16="http://schemas.microsoft.com/office/drawing/2014/main" id="{4D18D28F-B2BD-5887-2B09-C41C56128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4"/>
    </mc:Choice>
    <mc:Fallback>
      <p:transition spd="slow" advTm="5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視覺化的分析結果與解釋-關聯式文字雲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6934200" y="1990725"/>
            <a:ext cx="1902292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透過關聯式文字雲可以發現，大家的討論還是聚焦在幾個區塊，包括民進黨性騷擾事件、國民黨立委、四個候選人、朱學恆的直播翻車、新北市幼兒園餵毒等。</a:t>
            </a:r>
            <a:endParaRPr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77" y="1540621"/>
            <a:ext cx="6352998" cy="34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甜甜圈 1">
            <a:extLst>
              <a:ext uri="{FF2B5EF4-FFF2-40B4-BE49-F238E27FC236}">
                <a16:creationId xmlns:a16="http://schemas.microsoft.com/office/drawing/2014/main" id="{D213062C-DC52-C636-DE34-A4773B8A2F8E}"/>
              </a:ext>
            </a:extLst>
          </p:cNvPr>
          <p:cNvSpPr/>
          <p:nvPr/>
        </p:nvSpPr>
        <p:spPr>
          <a:xfrm>
            <a:off x="2935825" y="1540621"/>
            <a:ext cx="1014483" cy="954600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甜甜圈 2">
            <a:extLst>
              <a:ext uri="{FF2B5EF4-FFF2-40B4-BE49-F238E27FC236}">
                <a16:creationId xmlns:a16="http://schemas.microsoft.com/office/drawing/2014/main" id="{32DD3811-B7A0-0017-2A6C-B4C40880A037}"/>
              </a:ext>
            </a:extLst>
          </p:cNvPr>
          <p:cNvSpPr/>
          <p:nvPr/>
        </p:nvSpPr>
        <p:spPr>
          <a:xfrm>
            <a:off x="1271517" y="1540621"/>
            <a:ext cx="809767" cy="714233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" name="甜甜圈 3">
            <a:extLst>
              <a:ext uri="{FF2B5EF4-FFF2-40B4-BE49-F238E27FC236}">
                <a16:creationId xmlns:a16="http://schemas.microsoft.com/office/drawing/2014/main" id="{43D084ED-F42C-8D7D-FB74-3A4D4F20C702}"/>
              </a:ext>
            </a:extLst>
          </p:cNvPr>
          <p:cNvSpPr/>
          <p:nvPr/>
        </p:nvSpPr>
        <p:spPr>
          <a:xfrm>
            <a:off x="1469409" y="2433851"/>
            <a:ext cx="809767" cy="714233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" name="甜甜圈 4">
            <a:extLst>
              <a:ext uri="{FF2B5EF4-FFF2-40B4-BE49-F238E27FC236}">
                <a16:creationId xmlns:a16="http://schemas.microsoft.com/office/drawing/2014/main" id="{234C2A7A-6611-4C40-D625-D4A6C0378B45}"/>
              </a:ext>
            </a:extLst>
          </p:cNvPr>
          <p:cNvSpPr/>
          <p:nvPr/>
        </p:nvSpPr>
        <p:spPr>
          <a:xfrm>
            <a:off x="2024788" y="2984014"/>
            <a:ext cx="809767" cy="714233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甜甜圈 5">
            <a:extLst>
              <a:ext uri="{FF2B5EF4-FFF2-40B4-BE49-F238E27FC236}">
                <a16:creationId xmlns:a16="http://schemas.microsoft.com/office/drawing/2014/main" id="{35A3CFF0-6ED4-82D8-28CA-778022B13604}"/>
              </a:ext>
            </a:extLst>
          </p:cNvPr>
          <p:cNvSpPr/>
          <p:nvPr/>
        </p:nvSpPr>
        <p:spPr>
          <a:xfrm>
            <a:off x="819150" y="2803304"/>
            <a:ext cx="809767" cy="714233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甜甜圈 6">
            <a:extLst>
              <a:ext uri="{FF2B5EF4-FFF2-40B4-BE49-F238E27FC236}">
                <a16:creationId xmlns:a16="http://schemas.microsoft.com/office/drawing/2014/main" id="{4D3152D8-75EA-223E-D332-8483C264EAAE}"/>
              </a:ext>
            </a:extLst>
          </p:cNvPr>
          <p:cNvSpPr/>
          <p:nvPr/>
        </p:nvSpPr>
        <p:spPr>
          <a:xfrm>
            <a:off x="5882589" y="1990725"/>
            <a:ext cx="809767" cy="714233"/>
          </a:xfrm>
          <a:prstGeom prst="donut">
            <a:avLst>
              <a:gd name="adj" fmla="val 45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0" name="音訊 9">
            <a:extLst>
              <a:ext uri="{FF2B5EF4-FFF2-40B4-BE49-F238E27FC236}">
                <a16:creationId xmlns:a16="http://schemas.microsoft.com/office/drawing/2014/main" id="{26DBD1FC-DB2E-8BE0-2EF2-7999577E1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6"/>
    </mc:Choice>
    <mc:Fallback>
      <p:transition spd="slow" advTm="2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5308599" y="845600"/>
            <a:ext cx="3420533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視覺化的分析結果與解釋-字詞網路圖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5308598" y="1990724"/>
            <a:ext cx="3420533" cy="2708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性騷擾案件，由於牽涉到總統大選，因此話題一直在延燒</a:t>
            </a:r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婦女在職場性騷擾議題</a:t>
            </a:r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</a:t>
            </a: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再度被重視。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國際關係，中國美國與台灣的問題也是話題很高的區塊。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國民黨初選，郭台銘與侯友宜的候選人之爭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幼稚園投毒的問題。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朱學恆與市議員沛君的性騷擾案件。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柯文哲出訪日本。</a:t>
            </a: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字詞網路圖中每群的關係相當鮮明，均與目前熱度很高的新聞有關係。</a:t>
            </a:r>
            <a:endParaRPr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50" y="361550"/>
            <a:ext cx="4870451" cy="442039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3607ADC7-F256-D4E9-D771-6A6B68E588B2}"/>
                  </a:ext>
                </a:extLst>
              </p14:cNvPr>
              <p14:cNvContentPartPr/>
              <p14:nvPr/>
            </p14:nvContentPartPr>
            <p14:xfrm>
              <a:off x="3924907" y="1337400"/>
              <a:ext cx="120960" cy="16164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3607ADC7-F256-D4E9-D771-6A6B68E588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6267" y="1328400"/>
                <a:ext cx="138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D5A49B74-37AE-5337-8250-F9BC9F2069E9}"/>
                  </a:ext>
                </a:extLst>
              </p14:cNvPr>
              <p14:cNvContentPartPr/>
              <p14:nvPr/>
            </p14:nvContentPartPr>
            <p14:xfrm>
              <a:off x="4100227" y="1498680"/>
              <a:ext cx="360" cy="3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D5A49B74-37AE-5337-8250-F9BC9F2069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1227" y="14900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5843DA-948B-C425-CE7F-F47C0E858DC3}"/>
              </a:ext>
            </a:extLst>
          </p:cNvPr>
          <p:cNvGrpSpPr/>
          <p:nvPr/>
        </p:nvGrpSpPr>
        <p:grpSpPr>
          <a:xfrm>
            <a:off x="4220827" y="3304080"/>
            <a:ext cx="133200" cy="133200"/>
            <a:chOff x="4220827" y="3304080"/>
            <a:chExt cx="1332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C956F2AC-8129-C7C4-81EE-CD868E95AC0B}"/>
                    </a:ext>
                  </a:extLst>
                </p14:cNvPr>
                <p14:cNvContentPartPr/>
                <p14:nvPr/>
              </p14:nvContentPartPr>
              <p14:xfrm>
                <a:off x="4221187" y="3304080"/>
                <a:ext cx="41760" cy="13320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C956F2AC-8129-C7C4-81EE-CD868E95AC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12187" y="3295440"/>
                  <a:ext cx="5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7CEEBC70-8BFA-9AB6-0978-BEFA04F8EC7C}"/>
                    </a:ext>
                  </a:extLst>
                </p14:cNvPr>
                <p14:cNvContentPartPr/>
                <p14:nvPr/>
              </p14:nvContentPartPr>
              <p14:xfrm>
                <a:off x="4220827" y="3423600"/>
                <a:ext cx="76320" cy="972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7CEEBC70-8BFA-9AB6-0978-BEFA04F8EC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12187" y="3414600"/>
                  <a:ext cx="93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7F8AC0FF-98A1-12F6-944C-166849994A54}"/>
                    </a:ext>
                  </a:extLst>
                </p14:cNvPr>
                <p14:cNvContentPartPr/>
                <p14:nvPr/>
              </p14:nvContentPartPr>
              <p14:xfrm>
                <a:off x="4353667" y="3425400"/>
                <a:ext cx="360" cy="3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7F8AC0FF-98A1-12F6-944C-166849994A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5027" y="3416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F55A763-9262-E5F6-5157-EEF9F2A3F942}"/>
              </a:ext>
            </a:extLst>
          </p:cNvPr>
          <p:cNvGrpSpPr/>
          <p:nvPr/>
        </p:nvGrpSpPr>
        <p:grpSpPr>
          <a:xfrm>
            <a:off x="2701267" y="417240"/>
            <a:ext cx="196200" cy="201600"/>
            <a:chOff x="2701267" y="417240"/>
            <a:chExt cx="1962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936D4816-2B40-1B35-7AC7-41E0CA90AF8E}"/>
                    </a:ext>
                  </a:extLst>
                </p14:cNvPr>
                <p14:cNvContentPartPr/>
                <p14:nvPr/>
              </p14:nvContentPartPr>
              <p14:xfrm>
                <a:off x="2701267" y="417240"/>
                <a:ext cx="140400" cy="20160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936D4816-2B40-1B35-7AC7-41E0CA90AF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2627" y="408240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E0AB3EEF-5C15-84B5-5CD5-60999B144937}"/>
                    </a:ext>
                  </a:extLst>
                </p14:cNvPr>
                <p14:cNvContentPartPr/>
                <p14:nvPr/>
              </p14:nvContentPartPr>
              <p14:xfrm>
                <a:off x="2897107" y="585720"/>
                <a:ext cx="360" cy="36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E0AB3EEF-5C15-84B5-5CD5-60999B1449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88107" y="576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31A7B53-C9D4-B761-7CA7-F5A7F14BF2D2}"/>
              </a:ext>
            </a:extLst>
          </p:cNvPr>
          <p:cNvGrpSpPr/>
          <p:nvPr/>
        </p:nvGrpSpPr>
        <p:grpSpPr>
          <a:xfrm>
            <a:off x="1031947" y="3216600"/>
            <a:ext cx="207000" cy="208440"/>
            <a:chOff x="1031947" y="3216600"/>
            <a:chExt cx="20700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4044F38B-49A0-913F-FA90-60E916373982}"/>
                    </a:ext>
                  </a:extLst>
                </p14:cNvPr>
                <p14:cNvContentPartPr/>
                <p14:nvPr/>
              </p14:nvContentPartPr>
              <p14:xfrm>
                <a:off x="1031947" y="3216600"/>
                <a:ext cx="169560" cy="11556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4044F38B-49A0-913F-FA90-60E9163739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3307" y="3207600"/>
                  <a:ext cx="187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07C7C30C-C822-8DD6-176D-03B11FE9B0CA}"/>
                    </a:ext>
                  </a:extLst>
                </p14:cNvPr>
                <p14:cNvContentPartPr/>
                <p14:nvPr/>
              </p14:nvContentPartPr>
              <p14:xfrm>
                <a:off x="1144267" y="3218040"/>
                <a:ext cx="15480" cy="20700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07C7C30C-C822-8DD6-176D-03B11FE9B0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5267" y="3209400"/>
                  <a:ext cx="33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82EE8EC-F08C-7955-B55D-3F3C1BB69B37}"/>
                    </a:ext>
                  </a:extLst>
                </p14:cNvPr>
                <p14:cNvContentPartPr/>
                <p14:nvPr/>
              </p14:nvContentPartPr>
              <p14:xfrm>
                <a:off x="1238587" y="3398400"/>
                <a:ext cx="360" cy="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82EE8EC-F08C-7955-B55D-3F3C1BB69B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9587" y="3389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1BB1AC9-2AC4-F645-1416-3B9F9ED8523C}"/>
              </a:ext>
            </a:extLst>
          </p:cNvPr>
          <p:cNvGrpSpPr/>
          <p:nvPr/>
        </p:nvGrpSpPr>
        <p:grpSpPr>
          <a:xfrm>
            <a:off x="685627" y="2514600"/>
            <a:ext cx="76680" cy="168840"/>
            <a:chOff x="685627" y="2514600"/>
            <a:chExt cx="766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8D5EC80F-C0BD-BFB1-32B5-AFA8125E0C04}"/>
                    </a:ext>
                  </a:extLst>
                </p14:cNvPr>
                <p14:cNvContentPartPr/>
                <p14:nvPr/>
              </p14:nvContentPartPr>
              <p14:xfrm>
                <a:off x="685627" y="2537640"/>
                <a:ext cx="71280" cy="14580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8D5EC80F-C0BD-BFB1-32B5-AFA8125E0C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6987" y="2529000"/>
                  <a:ext cx="88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F1AADB01-2C5B-E90C-2429-5DD3B53DEA5C}"/>
                    </a:ext>
                  </a:extLst>
                </p14:cNvPr>
                <p14:cNvContentPartPr/>
                <p14:nvPr/>
              </p14:nvContentPartPr>
              <p14:xfrm>
                <a:off x="702187" y="2514600"/>
                <a:ext cx="60120" cy="252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F1AADB01-2C5B-E90C-2429-5DD3B53DEA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3187" y="2505600"/>
                  <a:ext cx="7776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0549CBE4-51F2-C6BF-B99E-454F0CD98D08}"/>
                  </a:ext>
                </a:extLst>
              </p14:cNvPr>
              <p14:cNvContentPartPr/>
              <p14:nvPr/>
            </p14:nvContentPartPr>
            <p14:xfrm>
              <a:off x="808027" y="2700360"/>
              <a:ext cx="360" cy="36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0549CBE4-51F2-C6BF-B99E-454F0CD98D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027" y="26917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03D9E50C-B6D2-4056-2A52-A3B5AA221476}"/>
              </a:ext>
            </a:extLst>
          </p:cNvPr>
          <p:cNvGrpSpPr/>
          <p:nvPr/>
        </p:nvGrpSpPr>
        <p:grpSpPr>
          <a:xfrm>
            <a:off x="1547107" y="835200"/>
            <a:ext cx="189360" cy="166320"/>
            <a:chOff x="1547107" y="835200"/>
            <a:chExt cx="18936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9AC7B11B-5E89-ADF1-EC94-71E84140B590}"/>
                    </a:ext>
                  </a:extLst>
                </p14:cNvPr>
                <p14:cNvContentPartPr/>
                <p14:nvPr/>
              </p14:nvContentPartPr>
              <p14:xfrm>
                <a:off x="1547107" y="835200"/>
                <a:ext cx="100080" cy="16632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9AC7B11B-5E89-ADF1-EC94-71E84140B5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38107" y="826200"/>
                  <a:ext cx="11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EAF85F06-7EFA-277E-815C-794A3E9D4015}"/>
                    </a:ext>
                  </a:extLst>
                </p14:cNvPr>
                <p14:cNvContentPartPr/>
                <p14:nvPr/>
              </p14:nvContentPartPr>
              <p14:xfrm>
                <a:off x="1736107" y="963000"/>
                <a:ext cx="360" cy="3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EAF85F06-7EFA-277E-815C-794A3E9D40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7107" y="954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音訊 3">
            <a:extLst>
              <a:ext uri="{FF2B5EF4-FFF2-40B4-BE49-F238E27FC236}">
                <a16:creationId xmlns:a16="http://schemas.microsoft.com/office/drawing/2014/main" id="{15E0F0EF-2874-34F9-B803-03433B571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26"/>
    </mc:Choice>
    <mc:Fallback>
      <p:transition spd="slow" advTm="64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5300132" y="845600"/>
            <a:ext cx="3437468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視覺化的分析結果與解釋-社會網路圖</a:t>
            </a:r>
            <a:endParaRPr sz="33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5300132" y="1990725"/>
            <a:ext cx="3437468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7938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</a:t>
            </a:r>
            <a:r>
              <a:rPr 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社會網路圖觀察發文者與回文著的關聯，可以看出經常回覆者包含幾個Aidrux、Aba0525、AlronKuma、Atde、ALAN781215，這些經常回復他人的人，通常也會彼此回覆</a:t>
            </a:r>
            <a:r>
              <a:rPr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4294967295"/>
          </p:nvPr>
        </p:nvSpPr>
        <p:spPr>
          <a:xfrm>
            <a:off x="7048199" y="4660908"/>
            <a:ext cx="1644650" cy="312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zh-CN" sz="1017" dirty="0"/>
              <a:t>圖3、Aba0525的節點關聯</a:t>
            </a:r>
            <a:endParaRPr sz="1017" dirty="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4294967295"/>
          </p:nvPr>
        </p:nvSpPr>
        <p:spPr>
          <a:xfrm>
            <a:off x="4768249" y="4650589"/>
            <a:ext cx="1828800" cy="312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CN" sz="1020" dirty="0"/>
              <a:t>圖2、AlronKuma的節點關聯</a:t>
            </a:r>
            <a:endParaRPr sz="102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4294967295"/>
          </p:nvPr>
        </p:nvSpPr>
        <p:spPr>
          <a:xfrm>
            <a:off x="1884792" y="4664680"/>
            <a:ext cx="1243013" cy="312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CN" sz="1020" dirty="0"/>
              <a:t>圖1、社會網路圖</a:t>
            </a:r>
            <a:endParaRPr sz="1020" dirty="0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00" y="446994"/>
            <a:ext cx="4588767" cy="420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99" y="3067564"/>
            <a:ext cx="2081302" cy="16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549" y="3067564"/>
            <a:ext cx="1953951" cy="16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訊 3">
            <a:extLst>
              <a:ext uri="{FF2B5EF4-FFF2-40B4-BE49-F238E27FC236}">
                <a16:creationId xmlns:a16="http://schemas.microsoft.com/office/drawing/2014/main" id="{12D892D4-D74F-04DC-2BB5-3EED467A4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10"/>
    </mc:Choice>
    <mc:Fallback>
      <p:transition spd="slow" advTm="4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1389</Words>
  <Application>Microsoft Macintosh PowerPoint</Application>
  <PresentationFormat>如螢幕大小 (16:9)</PresentationFormat>
  <Paragraphs>133</Paragraphs>
  <Slides>22</Slides>
  <Notes>21</Notes>
  <HiddenSlides>0</HiddenSlides>
  <MMClips>22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Arial</vt:lpstr>
      <vt:lpstr>Microsoft JhengHei</vt:lpstr>
      <vt:lpstr>Nunito</vt:lpstr>
      <vt:lpstr>Calibri</vt:lpstr>
      <vt:lpstr>Shift</vt:lpstr>
      <vt:lpstr>社群媒體分析 PROJECT 2</vt:lpstr>
      <vt:lpstr>目錄</vt:lpstr>
      <vt:lpstr>動機與分析目的</vt:lpstr>
      <vt:lpstr>資料集的描述 </vt:lpstr>
      <vt:lpstr>資料的分析過程-PTT政黑板</vt:lpstr>
      <vt:lpstr>視覺化的分析結果與解釋-情緒分析</vt:lpstr>
      <vt:lpstr>視覺化的分析結果與解釋-關聯式文字雲</vt:lpstr>
      <vt:lpstr>視覺化的分析結果與解釋-字詞網路圖</vt:lpstr>
      <vt:lpstr>視覺化的分析結果與解釋-社會網路圖</vt:lpstr>
      <vt:lpstr>視覺化的分析結果與解釋-新聞角度</vt:lpstr>
      <vt:lpstr>視覺化的分析結果與解釋</vt:lpstr>
      <vt:lpstr>視覺化的分析結果與解釋</vt:lpstr>
      <vt:lpstr>視覺化的分析結果與解釋</vt:lpstr>
      <vt:lpstr>視覺化的分析結果與解釋</vt:lpstr>
      <vt:lpstr>視覺化的分析結果與解釋-候選人角度</vt:lpstr>
      <vt:lpstr>視覺化的分析結果與解釋</vt:lpstr>
      <vt:lpstr>視覺化的分析結果與解釋</vt:lpstr>
      <vt:lpstr>視覺化的分析結果與解釋</vt:lpstr>
      <vt:lpstr>視覺化的分析結果與解釋</vt:lpstr>
      <vt:lpstr>視覺化的分析結果與解釋</vt:lpstr>
      <vt:lpstr>結論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社群媒體分析 PROJECT 2</dc:title>
  <cp:lastModifiedBy>Agrona Chiang</cp:lastModifiedBy>
  <cp:revision>5</cp:revision>
  <dcterms:modified xsi:type="dcterms:W3CDTF">2023-06-12T14:39:23Z</dcterms:modified>
</cp:coreProperties>
</file>